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 Black"/>
      <p:bold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Black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SemiBold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Black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fb2beb7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fb2beb7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fb2beb7b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fb2beb7b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978afe9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978afe9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978afe91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978afe91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978afe9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978afe9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978afe91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978afe91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978afe91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978afe91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978afe91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978afe91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78afe91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78afe91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978afe91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978afe91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fb2beb7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fb2beb7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949655b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949655b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978afe9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978afe9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978afe91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978afe91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978afe91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978afe91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978afe91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978afe91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78afe91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78afe91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949655b5b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b949655b5b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994daaf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994daa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fb2beb7b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fb2beb7b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978afe91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978afe91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fb2beb7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fb2beb7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fb2beb7b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fb2beb7b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fb2beb7b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fb2beb7b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fb2beb7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fb2beb7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fb2beb7b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fb2beb7b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fb2beb7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fb2beb7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fb2beb7b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fb2beb7b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://www.womenwhocode.com/codeofconduc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30.png"/><Relationship Id="rId5" Type="http://schemas.openxmlformats.org/officeDocument/2006/relationships/hyperlink" Target="https://en.wikipedia.org/wiki/Bash_(Unix_shell)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812" y="-449425"/>
            <a:ext cx="9263626" cy="6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9800" y="-449425"/>
            <a:ext cx="9263624" cy="618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59225" y="4287069"/>
            <a:ext cx="9144001" cy="2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65650" y="804819"/>
            <a:ext cx="9144001" cy="2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2537" y="1837863"/>
            <a:ext cx="2744824" cy="16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21525" r="0" t="44742"/>
          <a:stretch/>
        </p:blipFill>
        <p:spPr>
          <a:xfrm>
            <a:off x="-39175" y="-234850"/>
            <a:ext cx="4865101" cy="27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453" y="-311050"/>
            <a:ext cx="4463798" cy="28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230450" y="4230575"/>
            <a:ext cx="48651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Nada en la vida debe temerse, solo debe ser entendido. Ahora es el momento de comprender más, para que podamos temer menos.</a:t>
            </a:r>
            <a:endParaRPr>
              <a:solidFill>
                <a:srgbClr val="99999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240375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6">
            <a:alphaModFix/>
          </a:blip>
          <a:srcRect b="0" l="0" r="66171" t="0"/>
          <a:stretch/>
        </p:blipFill>
        <p:spPr>
          <a:xfrm>
            <a:off x="2699850" y="4266425"/>
            <a:ext cx="442550" cy="2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6">
            <a:alphaModFix/>
          </a:blip>
          <a:srcRect b="0" l="71996" r="-5825" t="0"/>
          <a:stretch/>
        </p:blipFill>
        <p:spPr>
          <a:xfrm>
            <a:off x="8221050" y="4266425"/>
            <a:ext cx="442550" cy="2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7327425" y="4663700"/>
            <a:ext cx="8442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99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  Marie Curie</a:t>
            </a:r>
            <a:endParaRPr sz="1000">
              <a:solidFill>
                <a:srgbClr val="99999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7">
            <a:alphaModFix/>
          </a:blip>
          <a:srcRect b="35001" l="0" r="0" t="36909"/>
          <a:stretch/>
        </p:blipFill>
        <p:spPr>
          <a:xfrm>
            <a:off x="-24875" y="1896900"/>
            <a:ext cx="9237125" cy="19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702675" y="494544"/>
            <a:ext cx="9144001" cy="2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3155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587825" y="1997575"/>
            <a:ext cx="37068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CÓDIGO DE CONDUCTA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4364850" y="1833925"/>
            <a:ext cx="4208400" cy="20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Women Who Code (WWCode)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es una comunidad inclusiva, dedicada a proveer una experiencia empoderadora a todas las personas quienes participan o apoyan nuestra comunidad. Nuestros eventos están dirigidos a inspirar a las mujeres a la excelencia en carreras en tecnología, y cualquiera que esté allí para este propósito es bienvenid@.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868125" y="3385750"/>
            <a:ext cx="2876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womenwhocode.com/codeofconduct</a:t>
            </a: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385000" y="343550"/>
            <a:ext cx="3015000" cy="3077400"/>
          </a:xfrm>
          <a:prstGeom prst="rect">
            <a:avLst/>
          </a:prstGeom>
          <a:noFill/>
          <a:ln cap="flat" cmpd="sng" w="2857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3" y="507325"/>
            <a:ext cx="2771825" cy="27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>
            <p:ph idx="4294967295" type="title"/>
          </p:nvPr>
        </p:nvSpPr>
        <p:spPr>
          <a:xfrm>
            <a:off x="3640850" y="343550"/>
            <a:ext cx="52878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Rosalba Peralta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3751125" y="1016000"/>
            <a:ext cx="28764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 at PayPal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3571000" y="1450550"/>
            <a:ext cx="45894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024B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“Enseñando es como yo aprendo”</a:t>
            </a:r>
            <a:endParaRPr sz="1500">
              <a:solidFill>
                <a:srgbClr val="024B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0" y="4179050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3951950" y="2040350"/>
            <a:ext cx="42084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Egresada de la Universidad de San Carlos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10+ años de experiencia como desarrolladora de sistemas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Líder en la red WWCode Guatemala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3 años de experiencia como Docente en el área de Ingeniería en la Universidad Mariano Gálvez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Soy alegre, amigable, me gusta dar clases y talleres para poder ayudar a otras personas. Casada y sin hijos. Aunque tengo una perrita que es todo un reto. 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5550" y="20897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idx="4294967295" type="title"/>
          </p:nvPr>
        </p:nvSpPr>
        <p:spPr>
          <a:xfrm>
            <a:off x="244075" y="256950"/>
            <a:ext cx="44472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Programación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5300" y="1073055"/>
            <a:ext cx="522057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363475" y="1055550"/>
            <a:ext cx="34653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Proceso de convertir las ideas en instrucciones que la computadora entienda y ejecute.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4122413" y="4113450"/>
            <a:ext cx="6729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Idea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5261043" y="4132075"/>
            <a:ext cx="1635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Instrucciones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7070318" y="4132075"/>
            <a:ext cx="1635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Ejecución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5184850" y="4457775"/>
            <a:ext cx="1999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Claras y </a:t>
            </a: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específicas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5807650" y="1831400"/>
            <a:ext cx="479700" cy="468600"/>
          </a:xfrm>
          <a:prstGeom prst="mathMultiply">
            <a:avLst>
              <a:gd fmla="val 23520" name="adj1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425" y="2472845"/>
            <a:ext cx="5147052" cy="1534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3155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>
            <p:ph idx="4294967295" type="title"/>
          </p:nvPr>
        </p:nvSpPr>
        <p:spPr>
          <a:xfrm>
            <a:off x="359225" y="1805500"/>
            <a:ext cx="47040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Lenguajes de programación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359225" y="3430275"/>
            <a:ext cx="4208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Para poder plasmar esas ideas necesitamos un lenguaje de programación. 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375" y="1621850"/>
            <a:ext cx="1656853" cy="1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5275975" y="1933575"/>
            <a:ext cx="1180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Sintaxis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Reglas</a:t>
            </a:r>
            <a:endParaRPr b="1" i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971" y="1621850"/>
            <a:ext cx="1656853" cy="11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107200" y="1880850"/>
            <a:ext cx="128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Semántica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Significado</a:t>
            </a:r>
            <a:endParaRPr b="1" i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225" y="2929975"/>
            <a:ext cx="3490598" cy="137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5375025" y="3282988"/>
            <a:ext cx="307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Ejemplo:</a:t>
            </a:r>
            <a:endParaRPr b="1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Hello! ¡Hola!</a:t>
            </a:r>
            <a:endParaRPr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3155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4294967295" type="title"/>
          </p:nvPr>
        </p:nvSpPr>
        <p:spPr>
          <a:xfrm>
            <a:off x="1558900" y="315525"/>
            <a:ext cx="6120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El programa más básico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" y="1312850"/>
            <a:ext cx="1918199" cy="12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603825" y="1472175"/>
            <a:ext cx="19182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F3F3F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Bash (Unix Shell)</a:t>
            </a:r>
            <a:endParaRPr b="1"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#!/bin/bash</a:t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STR="Hello World!"</a:t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echo $STR</a:t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0800" y="3466700"/>
            <a:ext cx="3299823" cy="13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2982950" y="3725700"/>
            <a:ext cx="2181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print("Hello World!")</a:t>
            </a:r>
            <a:endParaRPr b="1" i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0800" y="1312850"/>
            <a:ext cx="3299823" cy="1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2590200" y="1548375"/>
            <a:ext cx="29994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 b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class HelloWorldApp {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public static void main(String[] args) {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    System.out.println("Hello World!"); // Prints the string to the console.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}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225" y="2825525"/>
            <a:ext cx="1918199" cy="1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513525" y="2956775"/>
            <a:ext cx="16215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#include &lt;stdio.h&gt;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int main(void)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printf("hello, world\n");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9">
            <a:alphaModFix amt="35000"/>
          </a:blip>
          <a:stretch>
            <a:fillRect/>
          </a:stretch>
        </p:blipFill>
        <p:spPr>
          <a:xfrm>
            <a:off x="5884000" y="1350650"/>
            <a:ext cx="3118300" cy="26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6026399" y="1586175"/>
            <a:ext cx="28398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C#</a:t>
            </a:r>
            <a:endParaRPr b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using System;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class Program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static void Main(string[] args)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{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    Console.WriteLine("Hello, world!");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   }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700" y="1297297"/>
            <a:ext cx="3773075" cy="14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643875" y="3552425"/>
            <a:ext cx="80574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Las computadoras sin embargo, no entienden este tipo de lenguajes, por lo tanto necesitan un tipo de traductor (intérprete o compilador) que procese la instrucciones dadas y las traduzca en lo que llamamos lenguaje máquina o código binario.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6651" y="1836479"/>
            <a:ext cx="2249106" cy="3731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3514450" y="1837977"/>
            <a:ext cx="1413300" cy="1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print("Hello World!")</a:t>
            </a:r>
            <a:endParaRPr b="1" i="1" sz="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600" y="1101125"/>
            <a:ext cx="2353225" cy="16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225" y="778425"/>
            <a:ext cx="762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72475" y="1826950"/>
            <a:ext cx="762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5170902" y="431925"/>
            <a:ext cx="1480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Compiladores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484602" y="2751250"/>
            <a:ext cx="14808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Traductor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4294967295" type="title"/>
          </p:nvPr>
        </p:nvSpPr>
        <p:spPr>
          <a:xfrm>
            <a:off x="511625" y="586300"/>
            <a:ext cx="30186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¿Qué es un algoritmo?</a:t>
            </a:r>
            <a:endParaRPr sz="3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4985675" y="963800"/>
            <a:ext cx="3546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Conjunto de pasos, procedimientos o acciones que nos permiten alcanzar un resultado o resolver un problema.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13" y="956875"/>
            <a:ext cx="946974" cy="8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4190713" y="111620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24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 amt="79000"/>
          </a:blip>
          <a:stretch>
            <a:fillRect/>
          </a:stretch>
        </p:blipFill>
        <p:spPr>
          <a:xfrm>
            <a:off x="3946113" y="2186500"/>
            <a:ext cx="946974" cy="8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4190713" y="2345825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24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3946113" y="3416125"/>
            <a:ext cx="946974" cy="8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4190713" y="357545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1" sz="24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5042125" y="2227813"/>
            <a:ext cx="35463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Es cualquier procedimiento definido que recibe una entrada y la procesa para generar una salida.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108175" y="3575450"/>
            <a:ext cx="3546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Serie de pasos lógicos y ordenados para solucionar un problema.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" y="2045385"/>
            <a:ext cx="3762826" cy="285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50" y="2393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idx="4294967295" type="title"/>
          </p:nvPr>
        </p:nvSpPr>
        <p:spPr>
          <a:xfrm>
            <a:off x="350275" y="315525"/>
            <a:ext cx="6549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Características</a:t>
            </a: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de un</a:t>
            </a: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algoritmo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690425" y="1207125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833413" y="213195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2519213" y="3132975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119413" y="413430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242600" y="1190250"/>
            <a:ext cx="40092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Preciso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Los pasos por seguir deben ser claros (indicando el orden de realización en cada paso).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2455125" y="2140275"/>
            <a:ext cx="4526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Definido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Dado un conjunto de datos idénticos de entrada, siempre debe arrojar el mismo resultado.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3149975" y="3098175"/>
            <a:ext cx="4526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Finito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No importa la complejidad del algoritmo, este siempre debe ser finito (un número determinado de pasos).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4784750" y="4132275"/>
            <a:ext cx="4526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Ordenado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Los pasos se realizan en un orden específico. Regularmente de manera secuencial.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/>
        </p:nvSpPr>
        <p:spPr>
          <a:xfrm>
            <a:off x="587825" y="1996200"/>
            <a:ext cx="27027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Los humanos efectuamos algoritmos constantemente de manera automática.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48450" y="2927700"/>
            <a:ext cx="270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Piensa en un algoritmo para preparar limonada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315525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702675" y="494544"/>
            <a:ext cx="9144001" cy="227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600" y="1671431"/>
            <a:ext cx="18097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5025" y="1340611"/>
            <a:ext cx="690844" cy="1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7900" y="2579225"/>
            <a:ext cx="18097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8875" y="3960350"/>
            <a:ext cx="14478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500" y="3569825"/>
            <a:ext cx="17621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3614938" y="1671425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24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6689288" y="1747625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24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3614938" y="296775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1" sz="24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757588" y="4042025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1" sz="24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6460688" y="388735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1" sz="24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25" y="2912862"/>
            <a:ext cx="3432599" cy="1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50" y="3085637"/>
            <a:ext cx="3432599" cy="1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8000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334725"/>
            <a:ext cx="85206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Algoritmos y solución de problemas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1125" y="437025"/>
            <a:ext cx="7071176" cy="2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855700" y="1933475"/>
            <a:ext cx="3432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Comenzaremos pronto...</a:t>
            </a:r>
            <a:endParaRPr b="1" i="1"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086425" y="3418288"/>
            <a:ext cx="3079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¡</a:t>
            </a:r>
            <a:r>
              <a:rPr b="1"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Conozcámonos!</a:t>
            </a:r>
            <a:endParaRPr b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Comparte en el chat tu nombre, a qué te dedicas, </a:t>
            </a: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-419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esperas de este evento y/o de dónde eres.</a:t>
            </a:r>
            <a:endParaRPr b="1" i="1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800600" y="2760288"/>
            <a:ext cx="38229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Como parte del evento tenemos planeado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grabar la sesión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de hoy y tomaremos unas capturas de pantalla.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Si deseas permanecer anónimo(a)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, utiliza únicamente tu primer nombre y puedes mantener tu cámara apagada.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25" y="53937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>
            <p:ph idx="4294967295" type="title"/>
          </p:nvPr>
        </p:nvSpPr>
        <p:spPr>
          <a:xfrm>
            <a:off x="2011800" y="315525"/>
            <a:ext cx="4126800" cy="10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Ejemplo enfocado en la vida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5840975" y="1841725"/>
            <a:ext cx="21777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Solución 1</a:t>
            </a: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: 		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Hacer tu</a:t>
            </a: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curriculum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5840975" y="2780225"/>
            <a:ext cx="1895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Solución 2: 	</a:t>
            </a: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Crear portafolio con tus proyectos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5829875" y="3777375"/>
            <a:ext cx="1636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Solución 3: 	 </a:t>
            </a: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Que tu trabajo hable por tí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750" y="2366563"/>
            <a:ext cx="3432599" cy="1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675" y="2539338"/>
            <a:ext cx="3432599" cy="137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1981125" y="2897800"/>
            <a:ext cx="2177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Problemática: 		</a:t>
            </a:r>
            <a:r>
              <a:rPr lang="es-419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¿Cómo nos introducimos en el mundo laboral?</a:t>
            </a:r>
            <a:r>
              <a:rPr lang="es-419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802971" y="3774750"/>
            <a:ext cx="1105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2817021" y="3774750"/>
            <a:ext cx="1105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4784724" y="3774750"/>
            <a:ext cx="1271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6761975" y="3698550"/>
            <a:ext cx="1679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Lenguaje de </a:t>
            </a: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programación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5" y="1750400"/>
            <a:ext cx="8231897" cy="18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>
            <p:ph idx="4294967295" type="title"/>
          </p:nvPr>
        </p:nvSpPr>
        <p:spPr>
          <a:xfrm>
            <a:off x="511475" y="754075"/>
            <a:ext cx="62505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Resumiendo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34"/>
          <p:cNvCxnSpPr/>
          <p:nvPr/>
        </p:nvCxnSpPr>
        <p:spPr>
          <a:xfrm>
            <a:off x="4346080" y="951150"/>
            <a:ext cx="899100" cy="5100"/>
          </a:xfrm>
          <a:prstGeom prst="straightConnector1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34"/>
          <p:cNvCxnSpPr/>
          <p:nvPr/>
        </p:nvCxnSpPr>
        <p:spPr>
          <a:xfrm rot="10800000">
            <a:off x="4369316" y="1075259"/>
            <a:ext cx="867900" cy="0"/>
          </a:xfrm>
          <a:prstGeom prst="straightConnector1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4"/>
          <p:cNvSpPr/>
          <p:nvPr/>
        </p:nvSpPr>
        <p:spPr>
          <a:xfrm>
            <a:off x="4179525" y="1339155"/>
            <a:ext cx="1247700" cy="324900"/>
          </a:xfrm>
          <a:prstGeom prst="ellipse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4179525" y="2004185"/>
            <a:ext cx="1247550" cy="273479"/>
          </a:xfrm>
          <a:prstGeom prst="flowChartInputOutpu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4350239" y="2499368"/>
            <a:ext cx="899096" cy="779785"/>
          </a:xfrm>
          <a:prstGeom prst="flowChartDecision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4587775" y="3467432"/>
            <a:ext cx="431100" cy="431100"/>
          </a:xfrm>
          <a:prstGeom prst="ellipse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4369382" y="4086757"/>
            <a:ext cx="867836" cy="431143"/>
          </a:xfrm>
          <a:prstGeom prst="flowChartOffpageConnector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idx="4294967295" type="title"/>
          </p:nvPr>
        </p:nvSpPr>
        <p:spPr>
          <a:xfrm>
            <a:off x="502675" y="1839525"/>
            <a:ext cx="26532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Diagramas de flujo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512200" y="2868800"/>
            <a:ext cx="3047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Representa la esquematización gráfica de un algoritmo.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5625275" y="694800"/>
            <a:ext cx="2805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Flechas de flujo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Marcan la dirección de los datos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5625425" y="1242700"/>
            <a:ext cx="2805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Inicio/Fin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Indica el comienzo y el final del diagrama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5625275" y="1901550"/>
            <a:ext cx="28053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Entrada y salida de datos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Sirve para solicitar entrada de datos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5605525" y="2575575"/>
            <a:ext cx="28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Toma de decisión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Evalúa una condición y elige alguno de dos posibles caminos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5605675" y="3275875"/>
            <a:ext cx="28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Conector dentro de la página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Continuación del flujo del diagrama sigue en otra parte de la hoja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5605525" y="3934725"/>
            <a:ext cx="280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007A7C"/>
                </a:solidFill>
                <a:latin typeface="Montserrat"/>
                <a:ea typeface="Montserrat"/>
                <a:cs typeface="Montserrat"/>
                <a:sym typeface="Montserrat"/>
              </a:rPr>
              <a:t>Conector fuera de página</a:t>
            </a:r>
            <a:endParaRPr sz="11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Continuación del flujo del diagrama sigue del lado derecho de la hoja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25" y="315525"/>
            <a:ext cx="989525" cy="5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50" y="2393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5"/>
          <p:cNvSpPr txBox="1"/>
          <p:nvPr>
            <p:ph idx="4294967295" type="title"/>
          </p:nvPr>
        </p:nvSpPr>
        <p:spPr>
          <a:xfrm>
            <a:off x="350275" y="315525"/>
            <a:ext cx="6549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Reglas para diagramas de flujo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690425" y="1435725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40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1318800" y="1418850"/>
            <a:ext cx="2115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Todo diagrama de flujo tiene que tener un inicio y un fin.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661650" y="25285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1290025" y="2359275"/>
            <a:ext cx="2115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Las flechas de direcciones de flujo deben ser rectas, verticales y horizontales. No cruzadas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690425" y="37906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1" sz="40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318800" y="3773775"/>
            <a:ext cx="2115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Todas las líneas deben estar debidamente conectadas.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5"/>
          <p:cNvSpPr/>
          <p:nvPr/>
        </p:nvSpPr>
        <p:spPr>
          <a:xfrm>
            <a:off x="4602326" y="2021746"/>
            <a:ext cx="882199" cy="375287"/>
          </a:xfrm>
          <a:prstGeom prst="flowChartDecision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>
            <a:off x="4673850" y="2572601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4673850" y="3244343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35"/>
          <p:cNvCxnSpPr>
            <a:endCxn id="336" idx="0"/>
          </p:cNvCxnSpPr>
          <p:nvPr/>
        </p:nvCxnSpPr>
        <p:spPr>
          <a:xfrm flipH="1">
            <a:off x="5043426" y="1499746"/>
            <a:ext cx="1200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35"/>
          <p:cNvCxnSpPr>
            <a:stCxn id="336" idx="2"/>
            <a:endCxn id="337" idx="0"/>
          </p:cNvCxnSpPr>
          <p:nvPr/>
        </p:nvCxnSpPr>
        <p:spPr>
          <a:xfrm>
            <a:off x="5043426" y="2397032"/>
            <a:ext cx="6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5"/>
          <p:cNvCxnSpPr>
            <a:stCxn id="337" idx="2"/>
            <a:endCxn id="338" idx="0"/>
          </p:cNvCxnSpPr>
          <p:nvPr/>
        </p:nvCxnSpPr>
        <p:spPr>
          <a:xfrm>
            <a:off x="5049450" y="2947901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35"/>
          <p:cNvCxnSpPr>
            <a:endCxn id="337" idx="3"/>
          </p:cNvCxnSpPr>
          <p:nvPr/>
        </p:nvCxnSpPr>
        <p:spPr>
          <a:xfrm rot="10800000">
            <a:off x="5425050" y="2760251"/>
            <a:ext cx="40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5"/>
          <p:cNvCxnSpPr/>
          <p:nvPr/>
        </p:nvCxnSpPr>
        <p:spPr>
          <a:xfrm>
            <a:off x="4256575" y="1797672"/>
            <a:ext cx="1633500" cy="1693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5"/>
          <p:cNvCxnSpPr/>
          <p:nvPr/>
        </p:nvCxnSpPr>
        <p:spPr>
          <a:xfrm flipH="1">
            <a:off x="4280459" y="1821513"/>
            <a:ext cx="1597500" cy="16455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5"/>
          <p:cNvCxnSpPr>
            <a:stCxn id="336" idx="3"/>
          </p:cNvCxnSpPr>
          <p:nvPr/>
        </p:nvCxnSpPr>
        <p:spPr>
          <a:xfrm>
            <a:off x="5484525" y="2209389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5"/>
          <p:cNvCxnSpPr/>
          <p:nvPr/>
        </p:nvCxnSpPr>
        <p:spPr>
          <a:xfrm flipH="1">
            <a:off x="5829077" y="2214946"/>
            <a:ext cx="1200" cy="5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5"/>
          <p:cNvSpPr txBox="1"/>
          <p:nvPr/>
        </p:nvSpPr>
        <p:spPr>
          <a:xfrm>
            <a:off x="4472279" y="3916085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No válido</a:t>
            </a:r>
            <a:endParaRPr sz="12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5"/>
          <p:cNvSpPr/>
          <p:nvPr/>
        </p:nvSpPr>
        <p:spPr>
          <a:xfrm>
            <a:off x="6761551" y="2021771"/>
            <a:ext cx="882199" cy="375287"/>
          </a:xfrm>
          <a:prstGeom prst="flowChartDecision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6833075" y="2572626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>
            <a:off x="6833075" y="3244368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5"/>
          <p:cNvCxnSpPr>
            <a:endCxn id="348" idx="0"/>
          </p:cNvCxnSpPr>
          <p:nvPr/>
        </p:nvCxnSpPr>
        <p:spPr>
          <a:xfrm flipH="1">
            <a:off x="7202651" y="1499771"/>
            <a:ext cx="12000" cy="5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5"/>
          <p:cNvCxnSpPr>
            <a:stCxn id="348" idx="2"/>
            <a:endCxn id="349" idx="0"/>
          </p:cNvCxnSpPr>
          <p:nvPr/>
        </p:nvCxnSpPr>
        <p:spPr>
          <a:xfrm>
            <a:off x="7202651" y="2397057"/>
            <a:ext cx="6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5"/>
          <p:cNvCxnSpPr>
            <a:stCxn id="349" idx="2"/>
            <a:endCxn id="350" idx="0"/>
          </p:cNvCxnSpPr>
          <p:nvPr/>
        </p:nvCxnSpPr>
        <p:spPr>
          <a:xfrm>
            <a:off x="7208675" y="2947926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35"/>
          <p:cNvCxnSpPr/>
          <p:nvPr/>
        </p:nvCxnSpPr>
        <p:spPr>
          <a:xfrm rot="10800000">
            <a:off x="7201775" y="3065076"/>
            <a:ext cx="78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35"/>
          <p:cNvCxnSpPr/>
          <p:nvPr/>
        </p:nvCxnSpPr>
        <p:spPr>
          <a:xfrm>
            <a:off x="7219300" y="1752225"/>
            <a:ext cx="77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7992500" y="1762000"/>
            <a:ext cx="0" cy="13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5"/>
          <p:cNvSpPr txBox="1"/>
          <p:nvPr/>
        </p:nvSpPr>
        <p:spPr>
          <a:xfrm>
            <a:off x="6860102" y="3916100"/>
            <a:ext cx="6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álido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8" name="Google Shape;358;p35"/>
          <p:cNvCxnSpPr/>
          <p:nvPr/>
        </p:nvCxnSpPr>
        <p:spPr>
          <a:xfrm>
            <a:off x="5043426" y="3616232"/>
            <a:ext cx="630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7202651" y="3616257"/>
            <a:ext cx="60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50" y="2393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>
            <p:ph idx="4294967295" type="title"/>
          </p:nvPr>
        </p:nvSpPr>
        <p:spPr>
          <a:xfrm>
            <a:off x="350275" y="315525"/>
            <a:ext cx="6549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Reglas para diagramas de flujo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690425" y="1435725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1" sz="40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6"/>
          <p:cNvSpPr txBox="1"/>
          <p:nvPr/>
        </p:nvSpPr>
        <p:spPr>
          <a:xfrm>
            <a:off x="1318800" y="1418850"/>
            <a:ext cx="2596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El diagrama de flujo se construye de arriba hacia abajo y de izquierda a derecha.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661650" y="25285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290025" y="2511675"/>
            <a:ext cx="28938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Si requiere más de una hoja, utilizar los conectores adecuados y enumerarlos convenientemente.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690425" y="37906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 i="1" sz="40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1318800" y="3773775"/>
            <a:ext cx="2115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No puede llegar más de una línea a un mismo símbolo.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5251413" y="2772443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6"/>
          <p:cNvCxnSpPr/>
          <p:nvPr/>
        </p:nvCxnSpPr>
        <p:spPr>
          <a:xfrm>
            <a:off x="5474613" y="2476043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6"/>
          <p:cNvCxnSpPr/>
          <p:nvPr/>
        </p:nvCxnSpPr>
        <p:spPr>
          <a:xfrm>
            <a:off x="4810263" y="1933947"/>
            <a:ext cx="1633500" cy="1693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6"/>
          <p:cNvCxnSpPr/>
          <p:nvPr/>
        </p:nvCxnSpPr>
        <p:spPr>
          <a:xfrm flipH="1">
            <a:off x="4888772" y="1957788"/>
            <a:ext cx="1597500" cy="16455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36"/>
          <p:cNvSpPr/>
          <p:nvPr/>
        </p:nvSpPr>
        <p:spPr>
          <a:xfrm>
            <a:off x="7158025" y="2592893"/>
            <a:ext cx="751200" cy="375300"/>
          </a:xfrm>
          <a:prstGeom prst="rec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36"/>
          <p:cNvCxnSpPr>
            <a:endCxn id="376" idx="0"/>
          </p:cNvCxnSpPr>
          <p:nvPr/>
        </p:nvCxnSpPr>
        <p:spPr>
          <a:xfrm>
            <a:off x="7533625" y="2296493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6"/>
          <p:cNvCxnSpPr/>
          <p:nvPr/>
        </p:nvCxnSpPr>
        <p:spPr>
          <a:xfrm>
            <a:off x="5809463" y="2476043"/>
            <a:ext cx="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6"/>
          <p:cNvCxnSpPr/>
          <p:nvPr/>
        </p:nvCxnSpPr>
        <p:spPr>
          <a:xfrm rot="10800000">
            <a:off x="7909224" y="2828437"/>
            <a:ext cx="40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6"/>
          <p:cNvCxnSpPr/>
          <p:nvPr/>
        </p:nvCxnSpPr>
        <p:spPr>
          <a:xfrm>
            <a:off x="8314327" y="2283071"/>
            <a:ext cx="4500" cy="5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6"/>
          <p:cNvSpPr txBox="1"/>
          <p:nvPr/>
        </p:nvSpPr>
        <p:spPr>
          <a:xfrm>
            <a:off x="5198104" y="3603310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No válido</a:t>
            </a:r>
            <a:endParaRPr sz="12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7433527" y="3222325"/>
            <a:ext cx="65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Válido</a:t>
            </a:r>
            <a:endParaRPr sz="12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4294967295" type="title"/>
          </p:nvPr>
        </p:nvSpPr>
        <p:spPr>
          <a:xfrm>
            <a:off x="350275" y="315525"/>
            <a:ext cx="4630200" cy="1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Algoritmo: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“Saludar al usuario”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1732625" y="2460800"/>
            <a:ext cx="2604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Pedir al usuario que ingrese su nombre.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9" name="Google Shape;3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63" y="2453875"/>
            <a:ext cx="946974" cy="8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937663" y="261320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24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1732625" y="3592000"/>
            <a:ext cx="2604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Imprimir un saludo al usuario adjuntando el nombre ingresado.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63" y="3585075"/>
            <a:ext cx="946974" cy="87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937663" y="3744400"/>
            <a:ext cx="5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24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614850" y="1960188"/>
            <a:ext cx="4589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024B5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Pasos:</a:t>
            </a:r>
            <a:endParaRPr sz="1500">
              <a:solidFill>
                <a:srgbClr val="024B5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5932793" y="609300"/>
            <a:ext cx="1413900" cy="509400"/>
          </a:xfrm>
          <a:prstGeom prst="ellipse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5672375" y="1487327"/>
            <a:ext cx="1934700" cy="618725"/>
          </a:xfrm>
          <a:prstGeom prst="flowChartInputOutpu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672375" y="2424891"/>
            <a:ext cx="1934700" cy="509400"/>
          </a:xfrm>
          <a:prstGeom prst="flowChartInputOutpu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5672375" y="3210078"/>
            <a:ext cx="1934700" cy="686725"/>
          </a:xfrm>
          <a:prstGeom prst="flowChartInputOutput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5932793" y="4221800"/>
            <a:ext cx="1413900" cy="509400"/>
          </a:xfrm>
          <a:prstGeom prst="ellipse">
            <a:avLst/>
          </a:prstGeom>
          <a:noFill/>
          <a:ln cap="flat" cmpd="sng" w="9525">
            <a:solidFill>
              <a:srgbClr val="007B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0" name="Google Shape;400;p37"/>
          <p:cNvCxnSpPr>
            <a:stCxn id="395" idx="4"/>
            <a:endCxn id="396" idx="1"/>
          </p:cNvCxnSpPr>
          <p:nvPr/>
        </p:nvCxnSpPr>
        <p:spPr>
          <a:xfrm>
            <a:off x="6639743" y="1118700"/>
            <a:ext cx="0" cy="3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7"/>
          <p:cNvCxnSpPr>
            <a:stCxn id="396" idx="4"/>
            <a:endCxn id="397" idx="1"/>
          </p:cNvCxnSpPr>
          <p:nvPr/>
        </p:nvCxnSpPr>
        <p:spPr>
          <a:xfrm>
            <a:off x="6639725" y="2106052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7"/>
          <p:cNvCxnSpPr>
            <a:stCxn id="397" idx="4"/>
            <a:endCxn id="398" idx="1"/>
          </p:cNvCxnSpPr>
          <p:nvPr/>
        </p:nvCxnSpPr>
        <p:spPr>
          <a:xfrm>
            <a:off x="6639725" y="2934291"/>
            <a:ext cx="0" cy="2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7"/>
          <p:cNvCxnSpPr>
            <a:stCxn id="398" idx="4"/>
          </p:cNvCxnSpPr>
          <p:nvPr/>
        </p:nvCxnSpPr>
        <p:spPr>
          <a:xfrm>
            <a:off x="6639725" y="3896803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7"/>
          <p:cNvSpPr txBox="1"/>
          <p:nvPr/>
        </p:nvSpPr>
        <p:spPr>
          <a:xfrm>
            <a:off x="6420350" y="726150"/>
            <a:ext cx="626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Inicio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5982950" y="1604225"/>
            <a:ext cx="1537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“Por favor ingrese su nombre”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6156100" y="2520225"/>
            <a:ext cx="1314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Leer nombre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5968300" y="3339350"/>
            <a:ext cx="1537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“Bienvenido al  sistema” +nombre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6478925" y="4310950"/>
            <a:ext cx="6264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Fin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idx="4294967295" type="title"/>
          </p:nvPr>
        </p:nvSpPr>
        <p:spPr>
          <a:xfrm>
            <a:off x="350275" y="315525"/>
            <a:ext cx="5253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Manos a la obra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7600" y="4314175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950" y="1690375"/>
            <a:ext cx="2688050" cy="26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725" y="2088288"/>
            <a:ext cx="3432599" cy="1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6650" y="2261063"/>
            <a:ext cx="3432599" cy="137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8"/>
          <p:cNvSpPr txBox="1"/>
          <p:nvPr/>
        </p:nvSpPr>
        <p:spPr>
          <a:xfrm>
            <a:off x="5626500" y="2784000"/>
            <a:ext cx="2177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https://app.diagrams.net/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350" y="239325"/>
            <a:ext cx="989525" cy="5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>
            <p:ph idx="4294967295" type="title"/>
          </p:nvPr>
        </p:nvSpPr>
        <p:spPr>
          <a:xfrm>
            <a:off x="350275" y="315525"/>
            <a:ext cx="65493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Recomendaciones finales</a:t>
            </a:r>
            <a:endParaRPr sz="30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690425" y="1283325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1" sz="40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1318800" y="1342650"/>
            <a:ext cx="3156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Desarrolla tu lógica de programación</a:t>
            </a:r>
            <a:endParaRPr sz="1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661650" y="25285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1290025" y="2511675"/>
            <a:ext cx="28938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Una idea grande o compleja se puede dividir en pequeñas ideas</a:t>
            </a:r>
            <a:endParaRPr sz="1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4852650" y="1356038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B6AA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1" sz="4000">
              <a:solidFill>
                <a:srgbClr val="00B6A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5481025" y="1491563"/>
            <a:ext cx="211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¡No te frustres!</a:t>
            </a:r>
            <a:endParaRPr sz="1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881425" y="2654925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1" sz="40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5509800" y="2790450"/>
            <a:ext cx="259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Aprende 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Inglés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4852650" y="3900150"/>
            <a:ext cx="501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007B88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1" sz="4000">
              <a:solidFill>
                <a:srgbClr val="007B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5481025" y="4035675"/>
            <a:ext cx="289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Práctica</a:t>
            </a:r>
            <a:r>
              <a:rPr lang="es-419" sz="17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75" y="2424532"/>
            <a:ext cx="621272" cy="61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02" y="2417625"/>
            <a:ext cx="621272" cy="6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431" y="2421071"/>
            <a:ext cx="621272" cy="62127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0"/>
          <p:cNvSpPr txBox="1"/>
          <p:nvPr>
            <p:ph idx="4294967295" type="title"/>
          </p:nvPr>
        </p:nvSpPr>
        <p:spPr>
          <a:xfrm>
            <a:off x="584200" y="813475"/>
            <a:ext cx="79659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433">
                <a:solidFill>
                  <a:srgbClr val="024B5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¡Únete a la comunidad!</a:t>
            </a:r>
            <a:endParaRPr sz="4433">
              <a:solidFill>
                <a:srgbClr val="024B5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43" name="Google Shape;44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900" y="2340288"/>
            <a:ext cx="2349039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0"/>
          <p:cNvSpPr txBox="1"/>
          <p:nvPr/>
        </p:nvSpPr>
        <p:spPr>
          <a:xfrm>
            <a:off x="5885950" y="3251975"/>
            <a:ext cx="2433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Women-Who-Code-Guatemala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511025" y="3251975"/>
            <a:ext cx="9270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wwcodegt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0"/>
          <p:cNvSpPr txBox="1"/>
          <p:nvPr/>
        </p:nvSpPr>
        <p:spPr>
          <a:xfrm>
            <a:off x="2599575" y="3251975"/>
            <a:ext cx="1571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wwcodeguatemala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898450" y="3251975"/>
            <a:ext cx="15711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wwcodeguatemala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024B5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24B5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050125" y="4313219"/>
            <a:ext cx="9144001" cy="22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A7C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937" y="1304463"/>
            <a:ext cx="2744824" cy="16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 txBox="1"/>
          <p:nvPr>
            <p:ph idx="4294967295" type="title"/>
          </p:nvPr>
        </p:nvSpPr>
        <p:spPr>
          <a:xfrm>
            <a:off x="3523175" y="3333850"/>
            <a:ext cx="21447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GRACIAS</a:t>
            </a:r>
            <a:endParaRPr sz="3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B8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278275" y="198250"/>
            <a:ext cx="8521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AGENDA</a:t>
            </a:r>
            <a:endParaRPr sz="4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08750" y="2680400"/>
            <a:ext cx="471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Mejores prácticas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437" y="4468595"/>
            <a:ext cx="728925" cy="43130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416150" y="3105150"/>
            <a:ext cx="2028000" cy="11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Cualquier pregunta o comentario la puedes hacer a través del chat.</a:t>
            </a:r>
            <a:r>
              <a:rPr lang="es-419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582450" y="3127450"/>
            <a:ext cx="235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Enciende tu cámara si te sientes cómodo(a)!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088050" y="3157900"/>
            <a:ext cx="1962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Bloquea tu micrófono si no estas hablando.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08750" y="1055650"/>
            <a:ext cx="39633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Women Who Code, quienes somos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es </a:t>
            </a: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programación?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Lenguajes de programación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¿Qué es un algoritmo?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048375" y="9305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de un algoritmo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Diagramas de flujo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-41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Ejercicios prácticos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25" y="2680400"/>
            <a:ext cx="7906077" cy="15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 amt="81000"/>
          </a:blip>
          <a:srcRect b="5820" l="3100" r="0" t="0"/>
          <a:stretch/>
        </p:blipFill>
        <p:spPr>
          <a:xfrm>
            <a:off x="186125" y="1420801"/>
            <a:ext cx="8853624" cy="34767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652925" y="258000"/>
            <a:ext cx="3258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Women Who Code 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s la red de mujeres en tecnología más grande y activa en el mundo.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8000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50" y="2212350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979450" y="2612875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b="1" lang="es-419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250,000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Miembros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850" y="2212350"/>
            <a:ext cx="2372298" cy="17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650" y="2212350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725688" y="2612875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122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Países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6410538" y="2612875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&gt;100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Ciudades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812" y="-27737"/>
            <a:ext cx="9227624" cy="51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28944" r="31893" t="0"/>
          <a:stretch/>
        </p:blipFill>
        <p:spPr>
          <a:xfrm>
            <a:off x="5594906" y="-87431"/>
            <a:ext cx="3549094" cy="531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8000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125" y="437025"/>
            <a:ext cx="7071176" cy="2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type="title"/>
          </p:nvPr>
        </p:nvSpPr>
        <p:spPr>
          <a:xfrm>
            <a:off x="1302300" y="1868125"/>
            <a:ext cx="2726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MISIÓN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394450" y="2725525"/>
            <a:ext cx="32583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Inspirar a las mujeres a la excelencia en carreras en tecnología.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18284" r="34470" t="0"/>
          <a:stretch/>
        </p:blipFill>
        <p:spPr>
          <a:xfrm>
            <a:off x="5527387" y="0"/>
            <a:ext cx="36166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8000"/>
            <a:ext cx="989525" cy="5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125" y="437025"/>
            <a:ext cx="7071176" cy="2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type="title"/>
          </p:nvPr>
        </p:nvSpPr>
        <p:spPr>
          <a:xfrm>
            <a:off x="921300" y="1639525"/>
            <a:ext cx="272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</a:t>
            </a:r>
            <a:r>
              <a:rPr lang="es-419" sz="4500">
                <a:solidFill>
                  <a:srgbClr val="007B88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ISIÓN</a:t>
            </a:r>
            <a:endParaRPr sz="4500">
              <a:solidFill>
                <a:srgbClr val="007B8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882825" y="2496925"/>
            <a:ext cx="37617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Un mundo donde las mujeres diversas estén bien representadas  líderes técnicas, ejecutivas, fundadoras de compañías, inversoras de capital, miembros de juntas e ingenieras de software. 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500" y="847425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2502900" y="1247950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Líderes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000" y="2842275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2523400" y="3242800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Voluntarias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00" y="847425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5293100" y="1247950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&gt;1000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Miembros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00" y="2842275"/>
            <a:ext cx="2372298" cy="17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228700" y="3242800"/>
            <a:ext cx="1774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&gt;20</a:t>
            </a:r>
            <a:endParaRPr b="1"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Eventos</a:t>
            </a:r>
            <a:endParaRPr sz="22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86500" y="56950"/>
            <a:ext cx="72276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25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COMUNIDAD LOCAL</a:t>
            </a:r>
            <a:endParaRPr sz="325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850" y="-727925"/>
            <a:ext cx="9323875" cy="596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850" y="-754225"/>
            <a:ext cx="9323874" cy="5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7725" y="2103450"/>
            <a:ext cx="2372298" cy="22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247125" y="2571750"/>
            <a:ext cx="17745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Talleres técnicos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(lenguajes de programación, temas actuales, nuevas tecnologías, data science, etc)</a:t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872950" y="642575"/>
            <a:ext cx="4942200" cy="10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25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EVENTOS DE TECNOLOGÍA</a:t>
            </a:r>
            <a:endParaRPr sz="325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850" y="2103450"/>
            <a:ext cx="2372298" cy="22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800" y="2103450"/>
            <a:ext cx="2372298" cy="22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763663" y="2571750"/>
            <a:ext cx="17745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Desarrollo profesional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cv, preparación para entrevistas, emprendimiento)</a:t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6300688" y="2571750"/>
            <a:ext cx="17745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Liderazgo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(influenciar a otras, manejo de proyectos, liderazgo de equipos)</a:t>
            </a:r>
            <a:endParaRPr sz="11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7A7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35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